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sldIdLst>
    <p:sldId id="256" r:id="rId5"/>
    <p:sldId id="257" r:id="rId6"/>
    <p:sldId id="258" r:id="rId7"/>
    <p:sldId id="259" r:id="rId8"/>
    <p:sldId id="261" r:id="rId9"/>
    <p:sldId id="262" r:id="rId10"/>
    <p:sldId id="263" r:id="rId11"/>
    <p:sldId id="264" r:id="rId12"/>
    <p:sldId id="265" r:id="rId13"/>
    <p:sldId id="260" r:id="rId14"/>
    <p:sldId id="267" r:id="rId15"/>
    <p:sldId id="268" r:id="rId16"/>
    <p:sldId id="266" r:id="rId17"/>
    <p:sldId id="270" r:id="rId18"/>
    <p:sldId id="269" r:id="rId19"/>
    <p:sldId id="281" r:id="rId20"/>
    <p:sldId id="272" r:id="rId21"/>
    <p:sldId id="273" r:id="rId22"/>
    <p:sldId id="303" r:id="rId23"/>
    <p:sldId id="302" r:id="rId24"/>
    <p:sldId id="274" r:id="rId25"/>
    <p:sldId id="304" r:id="rId26"/>
    <p:sldId id="276" r:id="rId27"/>
    <p:sldId id="278" r:id="rId28"/>
    <p:sldId id="280" r:id="rId29"/>
    <p:sldId id="275" r:id="rId30"/>
    <p:sldId id="279" r:id="rId31"/>
    <p:sldId id="301" r:id="rId32"/>
    <p:sldId id="300" r:id="rId33"/>
    <p:sldId id="307" r:id="rId34"/>
    <p:sldId id="296" r:id="rId35"/>
    <p:sldId id="297" r:id="rId36"/>
    <p:sldId id="299" r:id="rId37"/>
    <p:sldId id="305" r:id="rId38"/>
    <p:sldId id="306" r:id="rId39"/>
    <p:sldId id="298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42" autoAdjust="0"/>
    <p:restoredTop sz="94643"/>
  </p:normalViewPr>
  <p:slideViewPr>
    <p:cSldViewPr snapToGrid="0" snapToObjects="1">
      <p:cViewPr varScale="1">
        <p:scale>
          <a:sx n="102" d="100"/>
          <a:sy n="102" d="100"/>
        </p:scale>
        <p:origin x="200" y="5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4/16/20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4/16/20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4/16/20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4/16/20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4/16/20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4/16/20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4/16/20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4/16/20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2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lisonhorst/stats-illustrations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allisonhorst/stats-illustrations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lisonhorst/stats-illustrations/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jpg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uinness_da_Bar-1200x800.jpg"/>
          <p:cNvPicPr>
            <a:picLocks noChangeAspect="1"/>
          </p:cNvPicPr>
          <p:nvPr/>
        </p:nvPicPr>
        <p:blipFill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439"/>
            <a:ext cx="9144000" cy="60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solidFill>
            <a:srgbClr val="FFFFFF">
              <a:alpha val="69000"/>
            </a:srgbClr>
          </a:solidFill>
        </p:spPr>
        <p:txBody>
          <a:bodyPr/>
          <a:lstStyle/>
          <a:p>
            <a:r>
              <a:rPr lang="en-US" b="1" dirty="0"/>
              <a:t>Differences Between Two Groups</a:t>
            </a:r>
          </a:p>
        </p:txBody>
      </p:sp>
    </p:spTree>
    <p:extLst>
      <p:ext uri="{BB962C8B-B14F-4D97-AF65-F5344CB8AC3E}">
        <p14:creationId xmlns:p14="http://schemas.microsoft.com/office/powerpoint/2010/main" val="686878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Does My Golem Know?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3639734"/>
              </p:ext>
            </p:extLst>
          </p:nvPr>
        </p:nvGraphicFramePr>
        <p:xfrm>
          <a:off x="2943225" y="2401888"/>
          <a:ext cx="2921000" cy="196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Equation" r:id="rId3" imgW="622300" imgH="419100" progId="Equation.3">
                  <p:embed/>
                </p:oleObj>
              </mc:Choice>
              <mc:Fallback>
                <p:oleObj name="Equation" r:id="rId3" imgW="6223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43225" y="2401888"/>
                        <a:ext cx="2921000" cy="196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356288" y="1918998"/>
            <a:ext cx="3483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Assumption about Population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3179" y="4639265"/>
            <a:ext cx="2063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Drawn from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63361" y="4639265"/>
            <a:ext cx="2118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Drawn from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12008" y="2071934"/>
            <a:ext cx="2118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Drawn from Data</a:t>
            </a:r>
          </a:p>
        </p:txBody>
      </p:sp>
      <p:cxnSp>
        <p:nvCxnSpPr>
          <p:cNvPr id="10" name="Straight Arrow Connector 9"/>
          <p:cNvCxnSpPr>
            <a:stCxn id="5" idx="2"/>
          </p:cNvCxnSpPr>
          <p:nvPr/>
        </p:nvCxnSpPr>
        <p:spPr>
          <a:xfrm flipH="1">
            <a:off x="5673801" y="2288330"/>
            <a:ext cx="1424348" cy="583263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2"/>
          </p:cNvCxnSpPr>
          <p:nvPr/>
        </p:nvCxnSpPr>
        <p:spPr>
          <a:xfrm>
            <a:off x="2371008" y="2441266"/>
            <a:ext cx="1775892" cy="430327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0"/>
          </p:cNvCxnSpPr>
          <p:nvPr/>
        </p:nvCxnSpPr>
        <p:spPr>
          <a:xfrm flipV="1">
            <a:off x="1694960" y="4045081"/>
            <a:ext cx="2239428" cy="594184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0"/>
          </p:cNvCxnSpPr>
          <p:nvPr/>
        </p:nvCxnSpPr>
        <p:spPr>
          <a:xfrm flipH="1" flipV="1">
            <a:off x="5770435" y="4155527"/>
            <a:ext cx="851926" cy="483738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228633" y="5641355"/>
            <a:ext cx="6720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Evaluate against T Distribution with n-1 Degrees of Freedom</a:t>
            </a:r>
          </a:p>
        </p:txBody>
      </p:sp>
    </p:spTree>
    <p:extLst>
      <p:ext uri="{BB962C8B-B14F-4D97-AF65-F5344CB8AC3E}">
        <p14:creationId xmlns:p14="http://schemas.microsoft.com/office/powerpoint/2010/main" val="2093785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 Versus 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Normal Distribution is defined by a mean and a SD</a:t>
            </a:r>
          </a:p>
          <a:p>
            <a:endParaRPr lang="en-US" dirty="0"/>
          </a:p>
          <a:p>
            <a:r>
              <a:rPr lang="en-US" dirty="0"/>
              <a:t>A T-Distribution assumes a mean of 0, a SD of 1, but changes shape based on its Degrees of Freedom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024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Degrees of What?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0806"/>
          </a:xfrm>
        </p:spPr>
        <p:txBody>
          <a:bodyPr>
            <a:normAutofit/>
          </a:bodyPr>
          <a:lstStyle/>
          <a:p>
            <a:r>
              <a:rPr lang="en-US" dirty="0"/>
              <a:t>Let’s say you </a:t>
            </a:r>
            <a:r>
              <a:rPr lang="en-US" b="1" i="1" dirty="0"/>
              <a:t>estimate</a:t>
            </a:r>
            <a:r>
              <a:rPr lang="en-US" dirty="0"/>
              <a:t> a mean</a:t>
            </a:r>
          </a:p>
          <a:p>
            <a:endParaRPr lang="en-US" dirty="0"/>
          </a:p>
          <a:p>
            <a:r>
              <a:rPr lang="en-US" dirty="0"/>
              <a:t>Mean = (x1 + x2 + x3)/3</a:t>
            </a:r>
          </a:p>
          <a:p>
            <a:endParaRPr lang="en-US" dirty="0"/>
          </a:p>
          <a:p>
            <a:r>
              <a:rPr lang="en-US" dirty="0"/>
              <a:t>If you know the mean, x1, and x2, you can calculate x3</a:t>
            </a:r>
          </a:p>
          <a:p>
            <a:endParaRPr lang="en-US" dirty="0"/>
          </a:p>
          <a:p>
            <a:r>
              <a:rPr lang="en-US" dirty="0"/>
              <a:t>How much unique information is there in calculating a parameter?</a:t>
            </a:r>
          </a:p>
        </p:txBody>
      </p:sp>
    </p:spTree>
    <p:extLst>
      <p:ext uri="{BB962C8B-B14F-4D97-AF65-F5344CB8AC3E}">
        <p14:creationId xmlns:p14="http://schemas.microsoft.com/office/powerpoint/2010/main" val="3232449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 Distribution Versus Normal</a:t>
            </a:r>
          </a:p>
        </p:txBody>
      </p:sp>
      <p:pic>
        <p:nvPicPr>
          <p:cNvPr id="4" name="Picture 3" descr="Screen Shot 2016-04-19 at 9.45.49 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46" y="1417638"/>
            <a:ext cx="7054288" cy="51139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17899" y="3437628"/>
            <a:ext cx="59628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1DF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88153" y="2899741"/>
            <a:ext cx="59628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2DF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07179" y="2021902"/>
            <a:ext cx="59628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366FF"/>
                </a:solidFill>
              </a:rPr>
              <a:t>3DF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81775" y="1837236"/>
            <a:ext cx="1001709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Normal</a:t>
            </a:r>
          </a:p>
        </p:txBody>
      </p:sp>
    </p:spTree>
    <p:extLst>
      <p:ext uri="{BB962C8B-B14F-4D97-AF65-F5344CB8AC3E}">
        <p14:creationId xmlns:p14="http://schemas.microsoft.com/office/powerpoint/2010/main" val="3534177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Paired Groups</a:t>
            </a:r>
            <a:br>
              <a:rPr lang="en-US" dirty="0"/>
            </a:br>
            <a:r>
              <a:rPr lang="en-US" dirty="0"/>
              <a:t>H</a:t>
            </a:r>
            <a:r>
              <a:rPr lang="en-US" baseline="-25000" dirty="0"/>
              <a:t>0</a:t>
            </a:r>
            <a:r>
              <a:rPr lang="en-US" dirty="0"/>
              <a:t>: Difference = 0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1594364"/>
              </p:ext>
            </p:extLst>
          </p:nvPr>
        </p:nvGraphicFramePr>
        <p:xfrm>
          <a:off x="2943225" y="2401888"/>
          <a:ext cx="2921000" cy="196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Equation" r:id="rId3" imgW="622300" imgH="419100" progId="Equation.3">
                  <p:embed/>
                </p:oleObj>
              </mc:Choice>
              <mc:Fallback>
                <p:oleObj name="Equation" r:id="rId3" imgW="6223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43225" y="2401888"/>
                        <a:ext cx="2921000" cy="196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63179" y="4639265"/>
            <a:ext cx="2063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Drawn from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63361" y="4639265"/>
            <a:ext cx="2118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Drawn from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12008" y="2071934"/>
            <a:ext cx="2118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Drawn from Data</a:t>
            </a:r>
          </a:p>
        </p:txBody>
      </p:sp>
      <p:cxnSp>
        <p:nvCxnSpPr>
          <p:cNvPr id="11" name="Straight Arrow Connector 10"/>
          <p:cNvCxnSpPr>
            <a:stCxn id="8" idx="2"/>
          </p:cNvCxnSpPr>
          <p:nvPr/>
        </p:nvCxnSpPr>
        <p:spPr>
          <a:xfrm>
            <a:off x="2371008" y="2441266"/>
            <a:ext cx="1775892" cy="430327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0"/>
          </p:cNvCxnSpPr>
          <p:nvPr/>
        </p:nvCxnSpPr>
        <p:spPr>
          <a:xfrm flipV="1">
            <a:off x="1694960" y="4045081"/>
            <a:ext cx="2239428" cy="594184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0"/>
          </p:cNvCxnSpPr>
          <p:nvPr/>
        </p:nvCxnSpPr>
        <p:spPr>
          <a:xfrm flipH="1" flipV="1">
            <a:off x="5770435" y="4155527"/>
            <a:ext cx="851926" cy="483738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228633" y="5641355"/>
            <a:ext cx="6784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Evaluate against T Distribution with n-1 Degrees of Freedom</a:t>
            </a:r>
          </a:p>
          <a:p>
            <a:r>
              <a:rPr lang="en-US" dirty="0"/>
              <a:t>N is the sample size per group</a:t>
            </a:r>
          </a:p>
        </p:txBody>
      </p:sp>
    </p:spTree>
    <p:extLst>
      <p:ext uri="{BB962C8B-B14F-4D97-AF65-F5344CB8AC3E}">
        <p14:creationId xmlns:p14="http://schemas.microsoft.com/office/powerpoint/2010/main" val="191059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Groups</a:t>
            </a:r>
            <a:br>
              <a:rPr lang="en-US" dirty="0"/>
            </a:br>
            <a:r>
              <a:rPr lang="en-US" dirty="0"/>
              <a:t>H</a:t>
            </a:r>
            <a:r>
              <a:rPr lang="en-US" baseline="-25000" dirty="0"/>
              <a:t>0</a:t>
            </a:r>
            <a:r>
              <a:rPr lang="en-US" dirty="0"/>
              <a:t>: Difference = 0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8539802"/>
              </p:ext>
            </p:extLst>
          </p:nvPr>
        </p:nvGraphicFramePr>
        <p:xfrm>
          <a:off x="2466975" y="2343150"/>
          <a:ext cx="3875088" cy="208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Equation" r:id="rId3" imgW="825500" imgH="444500" progId="Equation.3">
                  <p:embed/>
                </p:oleObj>
              </mc:Choice>
              <mc:Fallback>
                <p:oleObj name="Equation" r:id="rId3" imgW="8255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66975" y="2343150"/>
                        <a:ext cx="3875088" cy="2087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63179" y="4639265"/>
            <a:ext cx="3433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Pooled Sample SD = √(s</a:t>
            </a:r>
            <a:r>
              <a:rPr lang="en-US" b="1" baseline="-25000" dirty="0"/>
              <a:t>1</a:t>
            </a:r>
            <a:r>
              <a:rPr lang="en-US" b="1" dirty="0"/>
              <a:t> + s</a:t>
            </a:r>
            <a:r>
              <a:rPr lang="en-US" b="1" baseline="-25000" dirty="0"/>
              <a:t>2</a:t>
            </a:r>
            <a:r>
              <a:rPr lang="en-US" b="1" dirty="0"/>
              <a:t>)</a:t>
            </a:r>
          </a:p>
        </p:txBody>
      </p:sp>
      <p:cxnSp>
        <p:nvCxnSpPr>
          <p:cNvPr id="14" name="Straight Arrow Connector 13"/>
          <p:cNvCxnSpPr>
            <a:stCxn id="6" idx="0"/>
          </p:cNvCxnSpPr>
          <p:nvPr/>
        </p:nvCxnSpPr>
        <p:spPr>
          <a:xfrm flipV="1">
            <a:off x="2379980" y="4045081"/>
            <a:ext cx="1167871" cy="594184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228633" y="5641355"/>
            <a:ext cx="71426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Evaluate against T Distribution with n-1 Degrees of Freedom</a:t>
            </a:r>
          </a:p>
          <a:p>
            <a:r>
              <a:rPr lang="en-US" dirty="0"/>
              <a:t>N is the sample size per group</a:t>
            </a:r>
          </a:p>
          <a:p>
            <a:r>
              <a:rPr lang="en-US" dirty="0"/>
              <a:t>Assumes equal sample size and equal variance of populations</a:t>
            </a:r>
          </a:p>
        </p:txBody>
      </p:sp>
    </p:spTree>
    <p:extLst>
      <p:ext uri="{BB962C8B-B14F-4D97-AF65-F5344CB8AC3E}">
        <p14:creationId xmlns:p14="http://schemas.microsoft.com/office/powerpoint/2010/main" val="406070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A0490-7846-E64E-A4E2-8F118EF01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for a P-Value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EF4231-BEE2-6D43-804C-AB879E230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023" y="1380060"/>
            <a:ext cx="6030820" cy="553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84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Testosterone and Birds</a:t>
            </a:r>
          </a:p>
        </p:txBody>
      </p:sp>
      <p:pic>
        <p:nvPicPr>
          <p:cNvPr id="4" name="Picture 3" descr="Agelaius_phoeniceus_0110_tax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38" y="1417638"/>
            <a:ext cx="6475636" cy="514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16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Differences in Antibody Performance</a:t>
            </a:r>
          </a:p>
        </p:txBody>
      </p:sp>
      <p:pic>
        <p:nvPicPr>
          <p:cNvPr id="4" name="Picture 3" descr="Screen Shot 2016-04-19 at 10.32.49 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791" y="1767133"/>
            <a:ext cx="6772277" cy="485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13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Testing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Build a Test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dirty="0"/>
              <a:t>Evaluate Assumptions of Test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dirty="0"/>
              <a:t>Evaluate Results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dirty="0"/>
              <a:t>Visualize Results</a:t>
            </a:r>
          </a:p>
        </p:txBody>
      </p:sp>
    </p:spTree>
    <p:extLst>
      <p:ext uri="{BB962C8B-B14F-4D97-AF65-F5344CB8AC3E}">
        <p14:creationId xmlns:p14="http://schemas.microsoft.com/office/powerpoint/2010/main" val="2082972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74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Statistical Golems</a:t>
            </a:r>
            <a:br>
              <a:rPr lang="en-US" dirty="0"/>
            </a:br>
            <a:r>
              <a:rPr lang="en-US" sz="2000" dirty="0"/>
              <a:t>(</a:t>
            </a:r>
            <a:r>
              <a:rPr lang="en-US" sz="2000" dirty="0" err="1"/>
              <a:t>sensu</a:t>
            </a:r>
            <a:r>
              <a:rPr lang="en-US" sz="2000" dirty="0"/>
              <a:t> Richard </a:t>
            </a:r>
            <a:r>
              <a:rPr lang="en-US" sz="2000" dirty="0" err="1"/>
              <a:t>McElreath</a:t>
            </a:r>
            <a:r>
              <a:rPr lang="en-US" sz="2000" dirty="0"/>
              <a:t>)</a:t>
            </a:r>
            <a:endParaRPr lang="en-US" dirty="0"/>
          </a:p>
        </p:txBody>
      </p:sp>
      <p:pic>
        <p:nvPicPr>
          <p:cNvPr id="4" name="Picture 3" descr="golem_of_prague_by_ravenscar45-d63olj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998" y="1236156"/>
            <a:ext cx="4388593" cy="56218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04120" y="6488667"/>
            <a:ext cx="1248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ravenscar45</a:t>
            </a:r>
          </a:p>
        </p:txBody>
      </p:sp>
    </p:spTree>
    <p:extLst>
      <p:ext uri="{BB962C8B-B14F-4D97-AF65-F5344CB8AC3E}">
        <p14:creationId xmlns:p14="http://schemas.microsoft.com/office/powerpoint/2010/main" val="2929273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Paired Groups</a:t>
            </a:r>
            <a:br>
              <a:rPr lang="en-US" dirty="0"/>
            </a:br>
            <a:r>
              <a:rPr lang="en-US" dirty="0"/>
              <a:t>H</a:t>
            </a:r>
            <a:r>
              <a:rPr lang="en-US" baseline="-25000" dirty="0"/>
              <a:t>0</a:t>
            </a:r>
            <a:r>
              <a:rPr lang="en-US" dirty="0"/>
              <a:t>: Difference = 0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943225" y="2401888"/>
          <a:ext cx="2921000" cy="196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Equation" r:id="rId3" imgW="622300" imgH="419100" progId="Equation.3">
                  <p:embed/>
                </p:oleObj>
              </mc:Choice>
              <mc:Fallback>
                <p:oleObj name="Equation" r:id="rId3" imgW="622300" imgH="4191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43225" y="2401888"/>
                        <a:ext cx="2921000" cy="196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63179" y="4639265"/>
            <a:ext cx="2063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Drawn from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63361" y="4639265"/>
            <a:ext cx="2118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Drawn from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12008" y="2071934"/>
            <a:ext cx="2118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Drawn from Data</a:t>
            </a:r>
          </a:p>
        </p:txBody>
      </p:sp>
      <p:cxnSp>
        <p:nvCxnSpPr>
          <p:cNvPr id="11" name="Straight Arrow Connector 10"/>
          <p:cNvCxnSpPr>
            <a:stCxn id="8" idx="2"/>
          </p:cNvCxnSpPr>
          <p:nvPr/>
        </p:nvCxnSpPr>
        <p:spPr>
          <a:xfrm>
            <a:off x="2371008" y="2441266"/>
            <a:ext cx="1775892" cy="430327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0"/>
          </p:cNvCxnSpPr>
          <p:nvPr/>
        </p:nvCxnSpPr>
        <p:spPr>
          <a:xfrm flipV="1">
            <a:off x="1694960" y="4045081"/>
            <a:ext cx="2239428" cy="594184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0"/>
          </p:cNvCxnSpPr>
          <p:nvPr/>
        </p:nvCxnSpPr>
        <p:spPr>
          <a:xfrm flipH="1" flipV="1">
            <a:off x="5770435" y="4155527"/>
            <a:ext cx="851926" cy="483738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228633" y="5641355"/>
            <a:ext cx="6784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Evaluate against T Distribution with n-1 Degrees of Freedom</a:t>
            </a:r>
          </a:p>
          <a:p>
            <a:r>
              <a:rPr lang="en-US" dirty="0"/>
              <a:t>N is the sample size per group</a:t>
            </a:r>
          </a:p>
        </p:txBody>
      </p:sp>
    </p:spTree>
    <p:extLst>
      <p:ext uri="{BB962C8B-B14F-4D97-AF65-F5344CB8AC3E}">
        <p14:creationId xmlns:p14="http://schemas.microsoft.com/office/powerpoint/2010/main" val="349153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 the Log Difference Different from 0?</a:t>
            </a:r>
          </a:p>
        </p:txBody>
      </p:sp>
      <p:pic>
        <p:nvPicPr>
          <p:cNvPr id="5" name="Picture 4" descr="Screen Shot 2016-04-19 at 10.38.36 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84" y="1579292"/>
            <a:ext cx="6695361" cy="513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Testing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dirty="0"/>
              <a:t>Build a Test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Evaluate Assumptions of Test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dirty="0"/>
              <a:t>Evaluate Results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dirty="0"/>
              <a:t>Visualize Results</a:t>
            </a:r>
          </a:p>
        </p:txBody>
      </p:sp>
    </p:spTree>
    <p:extLst>
      <p:ext uri="{BB962C8B-B14F-4D97-AF65-F5344CB8AC3E}">
        <p14:creationId xmlns:p14="http://schemas.microsoft.com/office/powerpoint/2010/main" val="1365690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One Way to Evaluate If Your Golem is Good: </a:t>
            </a:r>
            <a:r>
              <a:rPr lang="en-US" dirty="0" err="1"/>
              <a:t>Quantiles</a:t>
            </a:r>
            <a:endParaRPr lang="en-US" dirty="0"/>
          </a:p>
        </p:txBody>
      </p:sp>
      <p:pic>
        <p:nvPicPr>
          <p:cNvPr id="4" name="Picture 3" descr="Screen Shot 2016-04-19 at 10.52.15 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620" y="1656686"/>
            <a:ext cx="5716058" cy="5179295"/>
          </a:xfrm>
          <a:prstGeom prst="rect">
            <a:avLst/>
          </a:prstGeom>
        </p:spPr>
      </p:pic>
      <p:pic>
        <p:nvPicPr>
          <p:cNvPr id="3" name="Picture 2" descr="Screen Shot 2018-04-11 at 2.25.41 PM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r="-1"/>
          <a:stretch/>
        </p:blipFill>
        <p:spPr>
          <a:xfrm>
            <a:off x="660400" y="1656685"/>
            <a:ext cx="7299735" cy="515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7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QQ Plot to Evaluate If Residuals are Normal</a:t>
            </a:r>
          </a:p>
        </p:txBody>
      </p:sp>
      <p:pic>
        <p:nvPicPr>
          <p:cNvPr id="4" name="Picture 3" descr="Screen Shot 2016-04-19 at 10.55.55 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877" y="1675222"/>
            <a:ext cx="5629884" cy="51827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13804" y="2926818"/>
            <a:ext cx="1837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From Residuals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68179" y="6488668"/>
            <a:ext cx="31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From a Normal Distribution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56631" y="3240926"/>
            <a:ext cx="627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Line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05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QQ Plot to Evaluate If Residuals are Normal</a:t>
            </a:r>
          </a:p>
        </p:txBody>
      </p:sp>
      <p:pic>
        <p:nvPicPr>
          <p:cNvPr id="4" name="Picture 3" descr="Screen Shot 2016-04-19 at 10.55.55 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877" y="1675222"/>
            <a:ext cx="5629884" cy="5182778"/>
          </a:xfrm>
          <a:prstGeom prst="rect">
            <a:avLst/>
          </a:prstGeom>
        </p:spPr>
      </p:pic>
      <p:pic>
        <p:nvPicPr>
          <p:cNvPr id="3" name="Picture 2" descr="7d987b5b6a385b21eca03383b7ce9e5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438" y="3242365"/>
            <a:ext cx="2668562" cy="3526735"/>
          </a:xfrm>
          <a:prstGeom prst="rect">
            <a:avLst/>
          </a:prstGeom>
        </p:spPr>
      </p:pic>
      <p:pic>
        <p:nvPicPr>
          <p:cNvPr id="8" name="Picture 7" descr="Rage_demon_concept_ar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4" y="935038"/>
            <a:ext cx="2877475" cy="356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09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 Your Golem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Unequal Sample Sizes</a:t>
            </a:r>
          </a:p>
          <a:p>
            <a:pPr lvl="1"/>
            <a:r>
              <a:rPr lang="en-US" dirty="0"/>
              <a:t>Alternate Formula for Denominator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Unequal Population Variances</a:t>
            </a:r>
          </a:p>
          <a:p>
            <a:pPr lvl="1"/>
            <a:r>
              <a:rPr lang="en-US" dirty="0"/>
              <a:t>Welch’s T-Test (different denominator and DF)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Residuals Not Normal</a:t>
            </a:r>
          </a:p>
          <a:p>
            <a:pPr lvl="1"/>
            <a:r>
              <a:rPr lang="en-US" dirty="0"/>
              <a:t>Transform </a:t>
            </a:r>
          </a:p>
          <a:p>
            <a:pPr lvl="1"/>
            <a:r>
              <a:rPr lang="en-US" dirty="0"/>
              <a:t>Non-Parametric Test</a:t>
            </a:r>
          </a:p>
          <a:p>
            <a:pPr lvl="1"/>
            <a:r>
              <a:rPr lang="en-US" dirty="0"/>
              <a:t>Golem with a different error structure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6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Testing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dirty="0"/>
              <a:t>Build a Test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dirty="0"/>
              <a:t>Evaluate Assumptions of Test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dirty="0"/>
              <a:t>Evaluate Results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dirty="0"/>
              <a:t>Visualize Results</a:t>
            </a:r>
          </a:p>
        </p:txBody>
      </p:sp>
    </p:spTree>
    <p:extLst>
      <p:ext uri="{BB962C8B-B14F-4D97-AF65-F5344CB8AC3E}">
        <p14:creationId xmlns:p14="http://schemas.microsoft.com/office/powerpoint/2010/main" val="19712652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Testing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dirty="0"/>
              <a:t>Build a Test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dirty="0"/>
              <a:t>Evaluate Assumptions of Test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Evaluate Results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dirty="0"/>
              <a:t>Visualize Results</a:t>
            </a:r>
          </a:p>
        </p:txBody>
      </p:sp>
    </p:spTree>
    <p:extLst>
      <p:ext uri="{BB962C8B-B14F-4D97-AF65-F5344CB8AC3E}">
        <p14:creationId xmlns:p14="http://schemas.microsoft.com/office/powerpoint/2010/main" val="42925715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A0490-7846-E64E-A4E2-8F118EF01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Blackbirds: </a:t>
            </a:r>
            <a:br>
              <a:rPr lang="en-US" dirty="0"/>
            </a:br>
            <a:r>
              <a:rPr lang="en-US" dirty="0"/>
              <a:t>t = -1.51, </a:t>
            </a:r>
            <a:r>
              <a:rPr lang="en-US" dirty="0" err="1"/>
              <a:t>df</a:t>
            </a:r>
            <a:r>
              <a:rPr lang="en-US" dirty="0"/>
              <a:t> = 12, p = 0.16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93E2F1-6D96-E940-A42B-65FD284CA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279" y="1417638"/>
            <a:ext cx="5479615" cy="502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76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a Golem</a:t>
            </a:r>
          </a:p>
        </p:txBody>
      </p:sp>
      <p:pic>
        <p:nvPicPr>
          <p:cNvPr id="4" name="Picture 3" descr="Rplot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91" y="2304047"/>
            <a:ext cx="6934477" cy="46229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49853" y="1411119"/>
            <a:ext cx="6019597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What is my data generating process?</a:t>
            </a:r>
          </a:p>
          <a:p>
            <a:pPr marL="285750" indent="-285750">
              <a:lnSpc>
                <a:spcPct val="50000"/>
              </a:lnSpc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What is my error generating process?</a:t>
            </a:r>
          </a:p>
        </p:txBody>
      </p:sp>
    </p:spTree>
    <p:extLst>
      <p:ext uri="{BB962C8B-B14F-4D97-AF65-F5344CB8AC3E}">
        <p14:creationId xmlns:p14="http://schemas.microsoft.com/office/powerpoint/2010/main" val="425594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943D84-4352-DF4D-8D09-B05C35174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343" y="1233814"/>
            <a:ext cx="6666162" cy="499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9455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018D88-AD51-AA4C-8D4B-167BAD14F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4593"/>
            <a:ext cx="9144000" cy="58088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9F2839-933E-E640-AE00-0859F5AD07A8}"/>
              </a:ext>
            </a:extLst>
          </p:cNvPr>
          <p:cNvSpPr txBox="1"/>
          <p:nvPr/>
        </p:nvSpPr>
        <p:spPr>
          <a:xfrm>
            <a:off x="0" y="6333407"/>
            <a:ext cx="59683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© Allison Horst, Stats and R Goddess, </a:t>
            </a:r>
            <a:r>
              <a:rPr lang="en-US" sz="1100" dirty="0">
                <a:hlinkClick r:id="rId3"/>
              </a:rPr>
              <a:t>https://github.com/allisonhorst/stats-illustrations/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2649671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39F2839-933E-E640-AE00-0859F5AD07A8}"/>
              </a:ext>
            </a:extLst>
          </p:cNvPr>
          <p:cNvSpPr txBox="1"/>
          <p:nvPr/>
        </p:nvSpPr>
        <p:spPr>
          <a:xfrm>
            <a:off x="0" y="6333407"/>
            <a:ext cx="59683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© Allison Horst, Stats and R Goddess, </a:t>
            </a:r>
            <a:r>
              <a:rPr lang="en-US" sz="1100" dirty="0">
                <a:hlinkClick r:id="rId2"/>
              </a:rPr>
              <a:t>https://github.com/allisonhorst/stats-illustrations/</a:t>
            </a:r>
            <a:endParaRPr lang="en-US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836D51-6100-E041-800F-0641623CB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6899"/>
            <a:ext cx="9144000" cy="42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051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757349-8FE8-B14F-B33F-98EB03A8D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1521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7AC7B1-F0F2-DF45-9FA3-3BD7C65843F8}"/>
              </a:ext>
            </a:extLst>
          </p:cNvPr>
          <p:cNvSpPr txBox="1"/>
          <p:nvPr/>
        </p:nvSpPr>
        <p:spPr>
          <a:xfrm>
            <a:off x="0" y="6333407"/>
            <a:ext cx="59683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© Allison Horst, Stats and R Goddess, </a:t>
            </a:r>
            <a:r>
              <a:rPr lang="en-US" sz="1100" dirty="0">
                <a:hlinkClick r:id="rId3"/>
              </a:rPr>
              <a:t>https://github.com/allisonhorst/stats-illustrations/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46244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Testing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dirty="0"/>
              <a:t>Build a Test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dirty="0"/>
              <a:t>Evaluate Assumptions of Test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dirty="0"/>
              <a:t>Evaluate Results</a:t>
            </a: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Visualize Results</a:t>
            </a:r>
          </a:p>
        </p:txBody>
      </p:sp>
    </p:spTree>
    <p:extLst>
      <p:ext uri="{BB962C8B-B14F-4D97-AF65-F5344CB8AC3E}">
        <p14:creationId xmlns:p14="http://schemas.microsoft.com/office/powerpoint/2010/main" val="5937628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Differences in Antibody Performance</a:t>
            </a:r>
          </a:p>
        </p:txBody>
      </p:sp>
      <p:pic>
        <p:nvPicPr>
          <p:cNvPr id="4" name="Picture 3" descr="Screen Shot 2016-04-19 at 10.32.49 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791" y="1767133"/>
            <a:ext cx="6772277" cy="485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985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 This a Big Difference?</a:t>
            </a:r>
          </a:p>
        </p:txBody>
      </p:sp>
      <p:pic>
        <p:nvPicPr>
          <p:cNvPr id="5" name="Picture 4" descr="Screen Shot 2016-04-19 at 10.38.36 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84" y="1579292"/>
            <a:ext cx="6695361" cy="513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77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6888629" cy="1143000"/>
          </a:xfrm>
        </p:spPr>
        <p:txBody>
          <a:bodyPr>
            <a:normAutofit/>
          </a:bodyPr>
          <a:lstStyle/>
          <a:p>
            <a:r>
              <a:rPr lang="en-US" dirty="0"/>
              <a:t>What Drives My Golem?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3812636"/>
              </p:ext>
            </p:extLst>
          </p:nvPr>
        </p:nvGraphicFramePr>
        <p:xfrm>
          <a:off x="2824512" y="3171499"/>
          <a:ext cx="3160817" cy="1968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Equation" r:id="rId3" imgW="673100" imgH="419100" progId="Equation.3">
                  <p:embed/>
                </p:oleObj>
              </mc:Choice>
              <mc:Fallback>
                <p:oleObj name="Equation" r:id="rId3" imgW="6731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24512" y="3171499"/>
                        <a:ext cx="3160817" cy="1968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356288" y="2688299"/>
            <a:ext cx="3483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Assumption about Population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3179" y="5408566"/>
            <a:ext cx="3483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Assumption about Population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63361" y="5408566"/>
            <a:ext cx="2118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Drawn from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12008" y="2841235"/>
            <a:ext cx="2118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Drawn from Data</a:t>
            </a:r>
          </a:p>
        </p:txBody>
      </p:sp>
      <p:cxnSp>
        <p:nvCxnSpPr>
          <p:cNvPr id="10" name="Straight Arrow Connector 9"/>
          <p:cNvCxnSpPr>
            <a:stCxn id="5" idx="2"/>
          </p:cNvCxnSpPr>
          <p:nvPr/>
        </p:nvCxnSpPr>
        <p:spPr>
          <a:xfrm flipH="1">
            <a:off x="5673801" y="3057631"/>
            <a:ext cx="1424348" cy="583263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2"/>
          </p:cNvCxnSpPr>
          <p:nvPr/>
        </p:nvCxnSpPr>
        <p:spPr>
          <a:xfrm>
            <a:off x="2371008" y="3210567"/>
            <a:ext cx="1775892" cy="430327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0"/>
          </p:cNvCxnSpPr>
          <p:nvPr/>
        </p:nvCxnSpPr>
        <p:spPr>
          <a:xfrm flipV="1">
            <a:off x="2405040" y="4814382"/>
            <a:ext cx="1529348" cy="594184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0"/>
          </p:cNvCxnSpPr>
          <p:nvPr/>
        </p:nvCxnSpPr>
        <p:spPr>
          <a:xfrm flipH="1" flipV="1">
            <a:off x="5770435" y="4924828"/>
            <a:ext cx="851926" cy="483738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les_golem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629" y="0"/>
            <a:ext cx="2351963" cy="254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4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 this a Good Golem for Realistic Sample Sizes?</a:t>
            </a:r>
          </a:p>
        </p:txBody>
      </p:sp>
      <p:pic>
        <p:nvPicPr>
          <p:cNvPr id="4" name="Picture 3" descr="Screen Shot 2016-04-19 at 9.30.47 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49" y="1725716"/>
            <a:ext cx="7111112" cy="51725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90631" y="2029443"/>
            <a:ext cx="94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Golem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92201" y="3755697"/>
            <a:ext cx="720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58972" y="3783308"/>
            <a:ext cx="623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N=5</a:t>
            </a:r>
          </a:p>
        </p:txBody>
      </p:sp>
    </p:spTree>
    <p:extLst>
      <p:ext uri="{BB962C8B-B14F-4D97-AF65-F5344CB8AC3E}">
        <p14:creationId xmlns:p14="http://schemas.microsoft.com/office/powerpoint/2010/main" val="36992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uinness_da_Bar-1200x8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439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25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5863912831_e17de7f4f4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39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G_1537_062220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05" y="0"/>
            <a:ext cx="9157805" cy="686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14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Does This Farm Produce Barley at the Right Moisture?</a:t>
            </a:r>
          </a:p>
        </p:txBody>
      </p:sp>
      <p:pic>
        <p:nvPicPr>
          <p:cNvPr id="4" name="Picture 3" descr="Screen Shot 2016-04-19 at 9.30.47 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49" y="1725716"/>
            <a:ext cx="7111112" cy="51725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90631" y="2029443"/>
            <a:ext cx="1643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Standard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92201" y="3755697"/>
            <a:ext cx="881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Barley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58972" y="3783308"/>
            <a:ext cx="623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N=5</a:t>
            </a:r>
          </a:p>
        </p:txBody>
      </p:sp>
      <p:pic>
        <p:nvPicPr>
          <p:cNvPr id="3" name="Picture 2" descr="Barley1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404" y="4224555"/>
            <a:ext cx="2754013" cy="200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2958</TotalTime>
  <Words>545</Words>
  <Application>Microsoft Macintosh PowerPoint</Application>
  <PresentationFormat>On-screen Show (4:3)</PresentationFormat>
  <Paragraphs>112</Paragraphs>
  <Slides>36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Century Gothic</vt:lpstr>
      <vt:lpstr>Office Theme</vt:lpstr>
      <vt:lpstr>Equation</vt:lpstr>
      <vt:lpstr>Differences Between Two Groups</vt:lpstr>
      <vt:lpstr>Statistical Golems (sensu Richard McElreath)</vt:lpstr>
      <vt:lpstr>This is a Golem</vt:lpstr>
      <vt:lpstr>What Drives My Golem?</vt:lpstr>
      <vt:lpstr>Is this a Good Golem for Realistic Sample Sizes?</vt:lpstr>
      <vt:lpstr>PowerPoint Presentation</vt:lpstr>
      <vt:lpstr>PowerPoint Presentation</vt:lpstr>
      <vt:lpstr>PowerPoint Presentation</vt:lpstr>
      <vt:lpstr>Does This Farm Produce Barley at the Right Moisture?</vt:lpstr>
      <vt:lpstr>What Does My Golem Know?</vt:lpstr>
      <vt:lpstr>T Versus N</vt:lpstr>
      <vt:lpstr>Degrees of What?</vt:lpstr>
      <vt:lpstr>T Distribution Versus Normal</vt:lpstr>
      <vt:lpstr>Comparing Paired Groups H0: Difference = 0</vt:lpstr>
      <vt:lpstr>Comparing Groups H0: Difference = 0</vt:lpstr>
      <vt:lpstr>Evaluate for a P-Value</vt:lpstr>
      <vt:lpstr>Testosterone and Birds</vt:lpstr>
      <vt:lpstr>Differences in Antibody Performance</vt:lpstr>
      <vt:lpstr>General Testing Workflow</vt:lpstr>
      <vt:lpstr>Comparing Paired Groups H0: Difference = 0</vt:lpstr>
      <vt:lpstr>Is the Log Difference Different from 0?</vt:lpstr>
      <vt:lpstr>General Testing Workflow</vt:lpstr>
      <vt:lpstr>One Way to Evaluate If Your Golem is Good: Quantiles</vt:lpstr>
      <vt:lpstr>QQ Plot to Evaluate If Residuals are Normal</vt:lpstr>
      <vt:lpstr>QQ Plot to Evaluate If Residuals are Normal</vt:lpstr>
      <vt:lpstr>Troubleshooting Your Golem</vt:lpstr>
      <vt:lpstr>General Testing Workflow</vt:lpstr>
      <vt:lpstr>General Testing Workflow</vt:lpstr>
      <vt:lpstr>Blackbirds:  t = -1.51, df = 12, p = 0.16</vt:lpstr>
      <vt:lpstr>PowerPoint Presentation</vt:lpstr>
      <vt:lpstr>PowerPoint Presentation</vt:lpstr>
      <vt:lpstr>PowerPoint Presentation</vt:lpstr>
      <vt:lpstr>PowerPoint Presentation</vt:lpstr>
      <vt:lpstr>General Testing Workflow</vt:lpstr>
      <vt:lpstr>Differences in Antibody Performance</vt:lpstr>
      <vt:lpstr>Is This a Big Difference?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Jarrett Byrnes</cp:lastModifiedBy>
  <cp:revision>54</cp:revision>
  <dcterms:created xsi:type="dcterms:W3CDTF">2010-04-12T23:12:02Z</dcterms:created>
  <dcterms:modified xsi:type="dcterms:W3CDTF">2020-04-16T17:34:22Z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